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9" r:id="rId3"/>
    <p:sldId id="260" r:id="rId4"/>
    <p:sldId id="296" r:id="rId5"/>
    <p:sldId id="262" r:id="rId6"/>
    <p:sldId id="263" r:id="rId7"/>
    <p:sldId id="297" r:id="rId8"/>
    <p:sldId id="265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312" r:id="rId20"/>
    <p:sldId id="313" r:id="rId21"/>
    <p:sldId id="314" r:id="rId22"/>
    <p:sldId id="308" r:id="rId23"/>
    <p:sldId id="309" r:id="rId24"/>
    <p:sldId id="315" r:id="rId25"/>
    <p:sldId id="316" r:id="rId26"/>
    <p:sldId id="317" r:id="rId27"/>
    <p:sldId id="310" r:id="rId28"/>
    <p:sldId id="311" r:id="rId29"/>
    <p:sldId id="282" r:id="rId3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苗 秋实" initials="苗" lastIdx="1" clrIdx="0">
    <p:extLst>
      <p:ext uri="{19B8F6BF-5375-455C-9EA6-DF929625EA0E}">
        <p15:presenceInfo xmlns:p15="http://schemas.microsoft.com/office/powerpoint/2012/main" userId="2a87fbe4bd6d033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1D8"/>
    <a:srgbClr val="3F6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9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8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49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高德地图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v>1星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高德!$A$2:$A$9</c:f>
              <c:strCache>
                <c:ptCount val="8"/>
                <c:pt idx="0">
                  <c:v>导航错误</c:v>
                </c:pt>
                <c:pt idx="1">
                  <c:v>导航声音</c:v>
                </c:pt>
                <c:pt idx="2">
                  <c:v>定位不准</c:v>
                </c:pt>
                <c:pt idx="3">
                  <c:v>其他功能错误或建议</c:v>
                </c:pt>
                <c:pt idx="4">
                  <c:v>推送垃圾</c:v>
                </c:pt>
                <c:pt idx="5">
                  <c:v>信息没有更新</c:v>
                </c:pt>
                <c:pt idx="6">
                  <c:v>功能准确</c:v>
                </c:pt>
                <c:pt idx="7">
                  <c:v>兼容性流畅性</c:v>
                </c:pt>
              </c:strCache>
            </c:strRef>
          </c:cat>
          <c:val>
            <c:numRef>
              <c:f>高德!$B$2:$B$9</c:f>
              <c:numCache>
                <c:formatCode>General</c:formatCode>
                <c:ptCount val="8"/>
                <c:pt idx="0">
                  <c:v>79</c:v>
                </c:pt>
                <c:pt idx="1">
                  <c:v>3</c:v>
                </c:pt>
                <c:pt idx="2">
                  <c:v>25</c:v>
                </c:pt>
                <c:pt idx="3">
                  <c:v>24</c:v>
                </c:pt>
                <c:pt idx="4">
                  <c:v>15</c:v>
                </c:pt>
                <c:pt idx="5">
                  <c:v>7</c:v>
                </c:pt>
                <c:pt idx="6">
                  <c:v>0</c:v>
                </c:pt>
                <c:pt idx="7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B0-4726-BE27-9F56DECBB275}"/>
            </c:ext>
          </c:extLst>
        </c:ser>
        <c:ser>
          <c:idx val="1"/>
          <c:order val="1"/>
          <c:tx>
            <c:v>2星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高德!$A$2:$A$9</c:f>
              <c:strCache>
                <c:ptCount val="8"/>
                <c:pt idx="0">
                  <c:v>导航错误</c:v>
                </c:pt>
                <c:pt idx="1">
                  <c:v>导航声音</c:v>
                </c:pt>
                <c:pt idx="2">
                  <c:v>定位不准</c:v>
                </c:pt>
                <c:pt idx="3">
                  <c:v>其他功能错误或建议</c:v>
                </c:pt>
                <c:pt idx="4">
                  <c:v>推送垃圾</c:v>
                </c:pt>
                <c:pt idx="5">
                  <c:v>信息没有更新</c:v>
                </c:pt>
                <c:pt idx="6">
                  <c:v>功能准确</c:v>
                </c:pt>
                <c:pt idx="7">
                  <c:v>兼容性流畅性</c:v>
                </c:pt>
              </c:strCache>
            </c:strRef>
          </c:cat>
          <c:val>
            <c:numRef>
              <c:f>高德!$C$2:$C$9</c:f>
              <c:numCache>
                <c:formatCode>General</c:formatCode>
                <c:ptCount val="8"/>
                <c:pt idx="0">
                  <c:v>6</c:v>
                </c:pt>
                <c:pt idx="1">
                  <c:v>1</c:v>
                </c:pt>
                <c:pt idx="2">
                  <c:v>5</c:v>
                </c:pt>
                <c:pt idx="3">
                  <c:v>11</c:v>
                </c:pt>
                <c:pt idx="4">
                  <c:v>1</c:v>
                </c:pt>
                <c:pt idx="5">
                  <c:v>3</c:v>
                </c:pt>
                <c:pt idx="6">
                  <c:v>2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5B0-4726-BE27-9F56DECBB275}"/>
            </c:ext>
          </c:extLst>
        </c:ser>
        <c:ser>
          <c:idx val="2"/>
          <c:order val="2"/>
          <c:tx>
            <c:v>3星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高德!$A$2:$A$9</c:f>
              <c:strCache>
                <c:ptCount val="8"/>
                <c:pt idx="0">
                  <c:v>导航错误</c:v>
                </c:pt>
                <c:pt idx="1">
                  <c:v>导航声音</c:v>
                </c:pt>
                <c:pt idx="2">
                  <c:v>定位不准</c:v>
                </c:pt>
                <c:pt idx="3">
                  <c:v>其他功能错误或建议</c:v>
                </c:pt>
                <c:pt idx="4">
                  <c:v>推送垃圾</c:v>
                </c:pt>
                <c:pt idx="5">
                  <c:v>信息没有更新</c:v>
                </c:pt>
                <c:pt idx="6">
                  <c:v>功能准确</c:v>
                </c:pt>
                <c:pt idx="7">
                  <c:v>兼容性流畅性</c:v>
                </c:pt>
              </c:strCache>
            </c:strRef>
          </c:cat>
          <c:val>
            <c:numRef>
              <c:f>高德!$D$2:$D$9</c:f>
              <c:numCache>
                <c:formatCode>General</c:formatCode>
                <c:ptCount val="8"/>
                <c:pt idx="0">
                  <c:v>17</c:v>
                </c:pt>
                <c:pt idx="1">
                  <c:v>4</c:v>
                </c:pt>
                <c:pt idx="2">
                  <c:v>7</c:v>
                </c:pt>
                <c:pt idx="3">
                  <c:v>12</c:v>
                </c:pt>
                <c:pt idx="4">
                  <c:v>2</c:v>
                </c:pt>
                <c:pt idx="5">
                  <c:v>5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5B0-4726-BE27-9F56DECBB275}"/>
            </c:ext>
          </c:extLst>
        </c:ser>
        <c:ser>
          <c:idx val="3"/>
          <c:order val="3"/>
          <c:tx>
            <c:v>4星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高德!$A$2:$A$9</c:f>
              <c:strCache>
                <c:ptCount val="8"/>
                <c:pt idx="0">
                  <c:v>导航错误</c:v>
                </c:pt>
                <c:pt idx="1">
                  <c:v>导航声音</c:v>
                </c:pt>
                <c:pt idx="2">
                  <c:v>定位不准</c:v>
                </c:pt>
                <c:pt idx="3">
                  <c:v>其他功能错误或建议</c:v>
                </c:pt>
                <c:pt idx="4">
                  <c:v>推送垃圾</c:v>
                </c:pt>
                <c:pt idx="5">
                  <c:v>信息没有更新</c:v>
                </c:pt>
                <c:pt idx="6">
                  <c:v>功能准确</c:v>
                </c:pt>
                <c:pt idx="7">
                  <c:v>兼容性流畅性</c:v>
                </c:pt>
              </c:strCache>
            </c:strRef>
          </c:cat>
          <c:val>
            <c:numRef>
              <c:f>高德!$E$2:$E$9</c:f>
              <c:numCache>
                <c:formatCode>General</c:formatCode>
                <c:ptCount val="8"/>
                <c:pt idx="0">
                  <c:v>4</c:v>
                </c:pt>
                <c:pt idx="1">
                  <c:v>5</c:v>
                </c:pt>
                <c:pt idx="2">
                  <c:v>1</c:v>
                </c:pt>
                <c:pt idx="3">
                  <c:v>22</c:v>
                </c:pt>
                <c:pt idx="4">
                  <c:v>0</c:v>
                </c:pt>
                <c:pt idx="5">
                  <c:v>10</c:v>
                </c:pt>
                <c:pt idx="6">
                  <c:v>2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5B0-4726-BE27-9F56DECBB275}"/>
            </c:ext>
          </c:extLst>
        </c:ser>
        <c:ser>
          <c:idx val="4"/>
          <c:order val="4"/>
          <c:tx>
            <c:v>5星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高德!$A$2:$A$9</c:f>
              <c:strCache>
                <c:ptCount val="8"/>
                <c:pt idx="0">
                  <c:v>导航错误</c:v>
                </c:pt>
                <c:pt idx="1">
                  <c:v>导航声音</c:v>
                </c:pt>
                <c:pt idx="2">
                  <c:v>定位不准</c:v>
                </c:pt>
                <c:pt idx="3">
                  <c:v>其他功能错误或建议</c:v>
                </c:pt>
                <c:pt idx="4">
                  <c:v>推送垃圾</c:v>
                </c:pt>
                <c:pt idx="5">
                  <c:v>信息没有更新</c:v>
                </c:pt>
                <c:pt idx="6">
                  <c:v>功能准确</c:v>
                </c:pt>
                <c:pt idx="7">
                  <c:v>兼容性流畅性</c:v>
                </c:pt>
              </c:strCache>
            </c:strRef>
          </c:cat>
          <c:val>
            <c:numRef>
              <c:f>高德!$F$2:$F$9</c:f>
              <c:numCache>
                <c:formatCode>General</c:formatCode>
                <c:ptCount val="8"/>
                <c:pt idx="0">
                  <c:v>1</c:v>
                </c:pt>
                <c:pt idx="1">
                  <c:v>3</c:v>
                </c:pt>
                <c:pt idx="2">
                  <c:v>1</c:v>
                </c:pt>
                <c:pt idx="3">
                  <c:v>8</c:v>
                </c:pt>
                <c:pt idx="4">
                  <c:v>0</c:v>
                </c:pt>
                <c:pt idx="5">
                  <c:v>10</c:v>
                </c:pt>
                <c:pt idx="6">
                  <c:v>290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5B0-4726-BE27-9F56DECBB2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47236808"/>
        <c:axId val="547233856"/>
      </c:barChart>
      <c:catAx>
        <c:axId val="5472368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47233856"/>
        <c:crosses val="autoZero"/>
        <c:auto val="1"/>
        <c:lblAlgn val="ctr"/>
        <c:lblOffset val="100"/>
        <c:noMultiLvlLbl val="0"/>
      </c:catAx>
      <c:valAx>
        <c:axId val="5472338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47236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百度地图评论与星级的相关系数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百度!$B$15</c:f>
              <c:strCache>
                <c:ptCount val="1"/>
                <c:pt idx="0">
                  <c:v>相关系数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百度!$A$16:$A$22</c:f>
              <c:strCache>
                <c:ptCount val="7"/>
                <c:pt idx="0">
                  <c:v>导航错误</c:v>
                </c:pt>
                <c:pt idx="1">
                  <c:v>导航声音</c:v>
                </c:pt>
                <c:pt idx="2">
                  <c:v>定位不准</c:v>
                </c:pt>
                <c:pt idx="3">
                  <c:v>其他功能错误或建议</c:v>
                </c:pt>
                <c:pt idx="4">
                  <c:v>推送垃圾</c:v>
                </c:pt>
                <c:pt idx="5">
                  <c:v>信息没有更新</c:v>
                </c:pt>
                <c:pt idx="6">
                  <c:v>兼容性</c:v>
                </c:pt>
              </c:strCache>
            </c:strRef>
          </c:cat>
          <c:val>
            <c:numRef>
              <c:f>百度!$B$16:$B$22</c:f>
              <c:numCache>
                <c:formatCode>General</c:formatCode>
                <c:ptCount val="7"/>
                <c:pt idx="0">
                  <c:v>-0.76554778561575432</c:v>
                </c:pt>
                <c:pt idx="1">
                  <c:v>0.24433888871261042</c:v>
                </c:pt>
                <c:pt idx="2">
                  <c:v>-0.94491118252306794</c:v>
                </c:pt>
                <c:pt idx="3">
                  <c:v>-0.46389609890946332</c:v>
                </c:pt>
                <c:pt idx="4">
                  <c:v>-0.84515425472851646</c:v>
                </c:pt>
                <c:pt idx="5">
                  <c:v>-0.77210999614941289</c:v>
                </c:pt>
                <c:pt idx="6">
                  <c:v>-0.81928803037291376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FF-43FD-B0EB-8F0E4DBC4C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055479279"/>
        <c:axId val="2057218799"/>
      </c:barChart>
      <c:catAx>
        <c:axId val="205547927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57218799"/>
        <c:crosses val="autoZero"/>
        <c:auto val="1"/>
        <c:lblAlgn val="ctr"/>
        <c:lblOffset val="100"/>
        <c:noMultiLvlLbl val="0"/>
      </c:catAx>
      <c:valAx>
        <c:axId val="205721879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相关系数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554792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C1FBA-CF23-45CA-A289-03E32D160964}" type="datetimeFigureOut">
              <a:rPr lang="zh-CN" altLang="en-US" smtClean="0"/>
              <a:t>2018/12/7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2B0C5-C56D-47E9-BCFE-D990A940F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00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66BD8-0FC1-456F-BDC6-7D0CA8E36566}" type="datetimeFigureOut">
              <a:rPr lang="zh-CN" altLang="en-US" smtClean="0"/>
              <a:t>2018/12/7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FC841-E2E1-4802-8701-94EA307E9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598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从这里就可以 解释 后面</a:t>
            </a:r>
            <a:r>
              <a:rPr lang="en-US" altLang="zh-CN" dirty="0"/>
              <a:t> </a:t>
            </a:r>
            <a:r>
              <a:rPr lang="zh-CN" altLang="en-US" dirty="0"/>
              <a:t>选择</a:t>
            </a:r>
            <a:r>
              <a:rPr lang="en-US" altLang="zh-CN" dirty="0"/>
              <a:t> </a:t>
            </a:r>
            <a:r>
              <a:rPr lang="zh-CN" altLang="en-US" dirty="0"/>
              <a:t>携程 和 去哪儿分析 是因为 服务比例高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470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具体内容参造评论内容分析</a:t>
            </a:r>
            <a:r>
              <a:rPr lang="en-US" altLang="zh-CN" dirty="0"/>
              <a:t>word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961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具体内容参造评论内容分析</a:t>
            </a:r>
            <a:r>
              <a:rPr lang="en-US" altLang="zh-CN" dirty="0"/>
              <a:t>word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985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具体内容参造评论内容分析</a:t>
            </a:r>
            <a:r>
              <a:rPr lang="en-US" altLang="zh-CN" dirty="0"/>
              <a:t>word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6617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携程</a:t>
            </a:r>
            <a:r>
              <a:rPr lang="en-US" altLang="zh-CN" dirty="0"/>
              <a:t>/</a:t>
            </a:r>
            <a:r>
              <a:rPr lang="zh-CN" altLang="en-US" dirty="0"/>
              <a:t>去哪儿 水军太多</a:t>
            </a:r>
            <a:r>
              <a:rPr lang="en-US" altLang="zh-CN" dirty="0"/>
              <a:t>…</a:t>
            </a:r>
            <a:r>
              <a:rPr lang="zh-CN" altLang="en-US" dirty="0"/>
              <a:t>就没法分析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095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9217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160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3510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</a:t>
            </a:r>
            <a:r>
              <a:rPr lang="zh-CN" altLang="en-US" dirty="0"/>
              <a:t>星水军太多</a:t>
            </a:r>
            <a:r>
              <a:rPr lang="en-US" altLang="zh-CN" dirty="0"/>
              <a:t>….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4140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按照重要度顺序排列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599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三个应用</a:t>
            </a:r>
            <a:r>
              <a:rPr lang="en-US" altLang="zh-CN" dirty="0"/>
              <a:t>2</a:t>
            </a:r>
            <a:r>
              <a:rPr lang="zh-CN" altLang="en-US" dirty="0"/>
              <a:t>商店的选择没有对比关系。只是三个互相独立的应用商店</a:t>
            </a:r>
            <a:r>
              <a:rPr lang="en-US" altLang="zh-CN" dirty="0"/>
              <a:t>…</a:t>
            </a:r>
            <a:r>
              <a:rPr lang="zh-CN" altLang="en-US" dirty="0"/>
              <a:t>对于手机针对使用人群的特异性算是某种程度上的弱化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154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先手动分类 然后得到分类标准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2521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数据都是这样搞出来的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444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761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具体内容惨遭 贝叶斯</a:t>
            </a:r>
            <a:r>
              <a:rPr lang="en-US" altLang="zh-CN" dirty="0"/>
              <a:t>word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657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三个应用</a:t>
            </a:r>
            <a:r>
              <a:rPr lang="en-US" altLang="zh-CN" dirty="0"/>
              <a:t>2</a:t>
            </a:r>
            <a:r>
              <a:rPr lang="zh-CN" altLang="en-US" dirty="0"/>
              <a:t>商店的选择没有对比关系。只是三个互相独立的应用商店</a:t>
            </a:r>
            <a:r>
              <a:rPr lang="en-US" altLang="zh-CN" dirty="0"/>
              <a:t>…</a:t>
            </a:r>
            <a:r>
              <a:rPr lang="zh-CN" altLang="en-US" dirty="0"/>
              <a:t>对于手机针对使用人群的特异性算是某种程度上的弱化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629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具体内容</a:t>
            </a:r>
            <a:r>
              <a:rPr lang="en-US" altLang="zh-CN" dirty="0"/>
              <a:t>….</a:t>
            </a:r>
            <a:r>
              <a:rPr lang="zh-CN" altLang="en-US" dirty="0"/>
              <a:t>简单说一说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777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具体内容参造评论内容分析</a:t>
            </a:r>
            <a:r>
              <a:rPr lang="en-US" altLang="zh-CN" dirty="0"/>
              <a:t>word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768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14956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11402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4896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350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423215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024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4756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3060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 userDrawn="1"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0609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16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4" y="3608990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7896" y="1371600"/>
            <a:ext cx="8410492" cy="926932"/>
          </a:xfrm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72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501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974537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83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4CE0C3C-47D3-4455-AB34-8268314DB49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74895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498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556">
          <p15:clr>
            <a:srgbClr val="FBAE40"/>
          </p15:clr>
        </p15:guide>
        <p15:guide id="2" pos="204">
          <p15:clr>
            <a:srgbClr val="FBAE40"/>
          </p15:clr>
        </p15:guide>
        <p15:guide id="5" pos="3125">
          <p15:clr>
            <a:srgbClr val="FBAE40"/>
          </p15:clr>
        </p15:guide>
        <p15:guide id="6" pos="115">
          <p15:clr>
            <a:srgbClr val="FBAE40"/>
          </p15:clr>
        </p15:guide>
        <p15:guide id="7" pos="4167" userDrawn="1">
          <p15:clr>
            <a:srgbClr val="FBAE40"/>
          </p15:clr>
        </p15:guide>
        <p15:guide id="8" pos="15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66588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61993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330335"/>
      </p:ext>
    </p:extLst>
  </p:cSld>
  <p:clrMapOvr>
    <a:masterClrMapping/>
  </p:clrMapOvr>
  <p:transition spd="med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8" y="1673352"/>
            <a:ext cx="834042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413468" y="863020"/>
            <a:ext cx="8410492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3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</p:sldLayoutIdLst>
  <p:transition spd="med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mqs0558@sjtu.edu.cn" TargetMode="Externa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/>
              <a:t>软件工程大作业展示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sz="2800" dirty="0"/>
              <a:t>2018</a:t>
            </a:r>
            <a:r>
              <a:rPr lang="zh-CN" altLang="en-US" sz="2800" dirty="0"/>
              <a:t>年</a:t>
            </a:r>
            <a:r>
              <a:rPr lang="en-US" altLang="zh-CN" sz="2800" dirty="0"/>
              <a:t>12</a:t>
            </a:r>
            <a:r>
              <a:rPr lang="zh-CN" altLang="en-US" sz="2800" dirty="0"/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169182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zh-CN" dirty="0"/>
              <a:t> collect the comments about 4 typical apps(</a:t>
            </a:r>
            <a:r>
              <a:rPr lang="zh-CN" altLang="en-US" dirty="0"/>
              <a:t>高德 百度 携程 去哪儿</a:t>
            </a:r>
            <a:r>
              <a:rPr lang="en-US" altLang="zh-CN" dirty="0"/>
              <a:t> )</a:t>
            </a:r>
          </a:p>
          <a:p>
            <a:r>
              <a:rPr lang="en-US" altLang="zh-CN" dirty="0"/>
              <a:t>How to collect the data </a:t>
            </a:r>
          </a:p>
          <a:p>
            <a:pPr marL="0" indent="0">
              <a:buNone/>
            </a:pPr>
            <a:r>
              <a:rPr lang="en-US" altLang="zh-CN" dirty="0"/>
              <a:t>   1</a:t>
            </a:r>
            <a:r>
              <a:rPr lang="zh-CN" altLang="en-US" dirty="0"/>
              <a:t>，</a:t>
            </a:r>
            <a:r>
              <a:rPr lang="en-US" altLang="zh-CN" dirty="0"/>
              <a:t>we choose 3 main app stores to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comments</a:t>
            </a:r>
          </a:p>
          <a:p>
            <a:pPr marL="0" indent="0">
              <a:buNone/>
            </a:pPr>
            <a:r>
              <a:rPr lang="en-US" altLang="zh-CN" dirty="0"/>
              <a:t>         </a:t>
            </a:r>
            <a:r>
              <a:rPr lang="en-US" altLang="zh-CN" dirty="0" err="1"/>
              <a:t>ios</a:t>
            </a:r>
            <a:r>
              <a:rPr lang="en-US" altLang="zh-CN" dirty="0"/>
              <a:t> application store</a:t>
            </a:r>
          </a:p>
          <a:p>
            <a:pPr marL="0" indent="0">
              <a:buNone/>
            </a:pPr>
            <a:r>
              <a:rPr lang="en-US" altLang="zh-CN" dirty="0"/>
              <a:t>         Huawei application store </a:t>
            </a:r>
          </a:p>
          <a:p>
            <a:pPr marL="0" indent="0">
              <a:buNone/>
            </a:pPr>
            <a:r>
              <a:rPr lang="en-US" altLang="zh-CN" dirty="0"/>
              <a:t>         Xiaomi application store</a:t>
            </a: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collection of the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5012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zh-CN" dirty="0"/>
              <a:t> collect the comments about apps(</a:t>
            </a:r>
            <a:r>
              <a:rPr lang="zh-CN" altLang="en-US" dirty="0"/>
              <a:t>高德 百度 携程 去哪儿</a:t>
            </a:r>
            <a:r>
              <a:rPr lang="en-US" altLang="zh-CN" dirty="0"/>
              <a:t> )</a:t>
            </a:r>
          </a:p>
          <a:p>
            <a:r>
              <a:rPr lang="en-US" altLang="zh-CN" dirty="0"/>
              <a:t>How to collect the data </a:t>
            </a:r>
          </a:p>
          <a:p>
            <a:pPr marL="0" indent="0">
              <a:buNone/>
            </a:pPr>
            <a:r>
              <a:rPr lang="en-US" altLang="zh-CN" dirty="0"/>
              <a:t>   2</a:t>
            </a:r>
            <a:r>
              <a:rPr lang="zh-CN" altLang="en-US" dirty="0"/>
              <a:t>，</a:t>
            </a:r>
            <a:r>
              <a:rPr lang="en-US" altLang="zh-CN" dirty="0"/>
              <a:t>how to collect the comments</a:t>
            </a:r>
          </a:p>
          <a:p>
            <a:pPr marL="0" indent="0">
              <a:buNone/>
            </a:pPr>
            <a:r>
              <a:rPr lang="en-US" altLang="zh-CN" dirty="0"/>
              <a:t>         for </a:t>
            </a:r>
            <a:r>
              <a:rPr lang="en-US" altLang="zh-CN" dirty="0" err="1"/>
              <a:t>ios</a:t>
            </a:r>
            <a:r>
              <a:rPr lang="en-US" altLang="zh-CN" dirty="0"/>
              <a:t>, it is easy, using python, we get 500 comments for each app,</a:t>
            </a:r>
          </a:p>
          <a:p>
            <a:pPr marL="0" indent="0">
              <a:buNone/>
            </a:pPr>
            <a:r>
              <a:rPr lang="en-US" altLang="zh-CN" dirty="0"/>
              <a:t>          excluding the ads.</a:t>
            </a:r>
          </a:p>
          <a:p>
            <a:pPr marL="0" indent="0">
              <a:buNone/>
            </a:pPr>
            <a:r>
              <a:rPr lang="en-US" altLang="zh-CN" dirty="0"/>
              <a:t>          for android, it is hard, we have to collect the comments by hands</a:t>
            </a:r>
          </a:p>
          <a:p>
            <a:pPr marL="0" indent="0">
              <a:buNone/>
            </a:pPr>
            <a:r>
              <a:rPr lang="en-US" altLang="zh-CN" dirty="0"/>
              <a:t>          We get the 100 comments for each app, excluding the</a:t>
            </a:r>
          </a:p>
          <a:p>
            <a:pPr marL="0" indent="0">
              <a:buNone/>
            </a:pPr>
            <a:r>
              <a:rPr lang="en-US" altLang="zh-CN" dirty="0"/>
              <a:t>          ads and other information.</a:t>
            </a: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collection of the data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E401AF5-B34F-4D70-94FA-7C44BDD56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1298"/>
            <a:ext cx="91440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8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zh-CN" dirty="0"/>
              <a:t> collect the comments about apps(</a:t>
            </a:r>
            <a:r>
              <a:rPr lang="zh-CN" altLang="en-US" dirty="0"/>
              <a:t>高德 百度 携程 去哪儿</a:t>
            </a:r>
            <a:r>
              <a:rPr lang="en-US" altLang="zh-CN" dirty="0"/>
              <a:t> )</a:t>
            </a:r>
          </a:p>
          <a:p>
            <a:r>
              <a:rPr lang="en-US" altLang="zh-CN" dirty="0"/>
              <a:t>How to classify the comments</a:t>
            </a:r>
          </a:p>
          <a:p>
            <a:pPr marL="0" indent="0">
              <a:buNone/>
            </a:pPr>
            <a:r>
              <a:rPr lang="en-US" altLang="zh-CN" dirty="0"/>
              <a:t>         </a:t>
            </a:r>
            <a:r>
              <a:rPr lang="en-US" altLang="zh-CN" b="1" dirty="0"/>
              <a:t>Nave Bayes classification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Based on </a:t>
            </a:r>
            <a:r>
              <a:rPr lang="en-US" altLang="zh-CN" dirty="0" err="1"/>
              <a:t>bayesian</a:t>
            </a:r>
            <a:r>
              <a:rPr lang="en-US" altLang="zh-CN" dirty="0"/>
              <a:t> theorem, it is widely used in the classification of  </a:t>
            </a:r>
          </a:p>
          <a:p>
            <a:pPr marL="0" indent="0">
              <a:buNone/>
            </a:pPr>
            <a:r>
              <a:rPr lang="en-US" altLang="zh-CN" dirty="0"/>
              <a:t>          Internet news, spam filtering and other classification tasks.</a:t>
            </a:r>
          </a:p>
          <a:p>
            <a:pPr marL="0" indent="0">
              <a:buNone/>
            </a:pPr>
            <a:r>
              <a:rPr lang="en-US" altLang="zh-CN" dirty="0"/>
              <a:t>          </a:t>
            </a: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collection of the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9633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zh-CN" b="1" dirty="0"/>
              <a:t>Nave Bayes classification</a:t>
            </a:r>
          </a:p>
          <a:p>
            <a:pPr marL="0" indent="0">
              <a:buNone/>
            </a:pPr>
            <a:r>
              <a:rPr lang="en-US" altLang="zh-CN" dirty="0"/>
              <a:t>          </a:t>
            </a: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collection of the data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0563CB-5E9B-4D7A-A04D-6788910B22C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45" y="2047203"/>
            <a:ext cx="5274310" cy="31635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D304C6E-A06C-4E95-BFF9-A09D2642DEE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934845" y="3337754"/>
            <a:ext cx="5274310" cy="161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55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how to classify the comments</a:t>
            </a:r>
          </a:p>
          <a:p>
            <a:pPr marL="0" indent="0">
              <a:buNone/>
            </a:pPr>
            <a:r>
              <a:rPr lang="en-US" altLang="zh-CN" dirty="0"/>
              <a:t>               (1) Read the marked data</a:t>
            </a:r>
          </a:p>
          <a:p>
            <a:pPr marL="0" indent="0">
              <a:buNone/>
            </a:pPr>
            <a:r>
              <a:rPr lang="en-US" altLang="zh-CN" dirty="0"/>
              <a:t>               (2) Remove punctuation marks, count words</a:t>
            </a:r>
          </a:p>
          <a:p>
            <a:pPr marL="0" indent="0">
              <a:buNone/>
            </a:pPr>
            <a:r>
              <a:rPr lang="en-US" altLang="zh-CN" dirty="0"/>
              <a:t>               (3) Establish Bayes classifier and train with data set</a:t>
            </a:r>
          </a:p>
          <a:p>
            <a:pPr marL="0" indent="0">
              <a:buNone/>
            </a:pPr>
            <a:r>
              <a:rPr lang="en-US" altLang="zh-CN" dirty="0"/>
              <a:t>               (4) Test set test, and accuracy.</a:t>
            </a:r>
            <a:r>
              <a:rPr lang="zh-CN" altLang="en-US" dirty="0"/>
              <a:t>（</a:t>
            </a:r>
            <a:r>
              <a:rPr lang="en-US" altLang="zh-CN" dirty="0"/>
              <a:t>76.9%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  analysis on this classifier </a:t>
            </a:r>
          </a:p>
          <a:p>
            <a:pPr marL="0" indent="0">
              <a:buNone/>
            </a:pPr>
            <a:r>
              <a:rPr lang="en-US" altLang="zh-CN" dirty="0"/>
              <a:t>               the data are not completely independent</a:t>
            </a:r>
          </a:p>
          <a:p>
            <a:pPr marL="0" indent="0">
              <a:buNone/>
            </a:pPr>
            <a:r>
              <a:rPr lang="en-US" altLang="zh-CN" dirty="0"/>
              <a:t>               data is not enough</a:t>
            </a:r>
          </a:p>
          <a:p>
            <a:pPr marL="0" indent="0">
              <a:buNone/>
            </a:pPr>
            <a:r>
              <a:rPr lang="en-US" altLang="zh-CN" dirty="0"/>
              <a:t>               topic is not enough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collection of the data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CE298A-E240-479B-AD85-0833C803AE0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19295" y="2209800"/>
            <a:ext cx="1630680" cy="1219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E4F318F-88EE-45D5-A61C-D6B2412FA15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45" y="1261368"/>
            <a:ext cx="5274310" cy="26269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07FF027-3026-4FD4-91DA-C93B4E3A568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915" y="1261368"/>
            <a:ext cx="5274310" cy="355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26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How to collect the data </a:t>
            </a:r>
          </a:p>
          <a:p>
            <a:pPr marL="0" indent="0">
              <a:buNone/>
            </a:pPr>
            <a:r>
              <a:rPr lang="en-US" altLang="zh-CN" dirty="0"/>
              <a:t>   3</a:t>
            </a:r>
            <a:r>
              <a:rPr lang="zh-CN" altLang="en-US" dirty="0"/>
              <a:t>，</a:t>
            </a:r>
            <a:r>
              <a:rPr lang="en-US" altLang="zh-CN" dirty="0"/>
              <a:t>how to classify the comments</a:t>
            </a:r>
          </a:p>
          <a:p>
            <a:pPr marL="0" indent="0">
              <a:buNone/>
            </a:pPr>
            <a:r>
              <a:rPr lang="en-US" altLang="zh-CN" dirty="0"/>
              <a:t>         After Nave Bayes classification. we get  the result.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collection of the data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4B0C38-4BEB-4091-A78F-526850AE2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537" y="3772113"/>
            <a:ext cx="435292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71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Background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Idea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753683" y="3064313"/>
            <a:ext cx="45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collection of the data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8388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analysis</a:t>
            </a:r>
            <a:endParaRPr lang="zh-CN" altLang="en-US" sz="2400" dirty="0"/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 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154859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zh-CN" dirty="0"/>
              <a:t> The relation of the apps and the rank</a:t>
            </a:r>
          </a:p>
          <a:p>
            <a:pPr marL="0" indent="0">
              <a:spcAft>
                <a:spcPts val="600"/>
              </a:spcAft>
              <a:buNone/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Anaylysis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E600CC2-F50C-48F9-951E-0426389ED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728" y="2173834"/>
            <a:ext cx="4401693" cy="270685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2130A30-F20A-4953-AB4A-149FF6FE9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80" y="4880693"/>
            <a:ext cx="7943850" cy="15906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A9A7781-B7A9-4044-9B7C-7D8C378A0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015" y="1226168"/>
            <a:ext cx="4584589" cy="27556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6F5B3BB-622A-4B0B-B39D-23B65C68CB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574" y="1226169"/>
            <a:ext cx="4584589" cy="275563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E9EF62-19D4-46A6-A996-FE4E43FBC9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3017" y="3981799"/>
            <a:ext cx="4584589" cy="275563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6967887-696A-46B8-9562-F177DCFAC3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1574" y="3981798"/>
            <a:ext cx="4584589" cy="27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95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zh-CN" dirty="0"/>
              <a:t> The distribution of the comment topic</a:t>
            </a:r>
          </a:p>
          <a:p>
            <a:pPr marL="0" indent="0">
              <a:spcAft>
                <a:spcPts val="600"/>
              </a:spcAft>
              <a:buNone/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Anaylysis</a:t>
            </a:r>
            <a:endParaRPr lang="zh-CN" altLang="en-US" dirty="0"/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C43DE508-A745-475D-A612-E950B442D3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3418392"/>
              </p:ext>
            </p:extLst>
          </p:nvPr>
        </p:nvGraphicFramePr>
        <p:xfrm>
          <a:off x="2613180" y="2234141"/>
          <a:ext cx="4133850" cy="23897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F7B73F6E-BB07-40A7-BE9B-84459AC2E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98840"/>
            <a:ext cx="9144000" cy="284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8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zh-CN" dirty="0"/>
              <a:t> The distribution of the comment topic</a:t>
            </a:r>
          </a:p>
          <a:p>
            <a:pPr marL="0" indent="0">
              <a:spcAft>
                <a:spcPts val="600"/>
              </a:spcAft>
              <a:buNone/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Anaylysis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01DD18-4C5C-4F61-95C5-97D19E9B5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211" y="2146718"/>
            <a:ext cx="4584589" cy="27556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78E51CD-1EFE-4CF6-905D-86CFFE1AE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324" y="2029064"/>
            <a:ext cx="7111561" cy="423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94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69124" y="3821211"/>
            <a:ext cx="8325019" cy="1114192"/>
          </a:xfrm>
        </p:spPr>
        <p:txBody>
          <a:bodyPr/>
          <a:lstStyle/>
          <a:p>
            <a:r>
              <a:rPr lang="en-US" altLang="zh-CN" sz="2400" dirty="0"/>
              <a:t>Discussion about the combination of the Navigation and Travel Apps</a:t>
            </a:r>
            <a:endParaRPr lang="zh-CN" altLang="en-US" sz="24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sz="1600" dirty="0"/>
              <a:t>曾乐蔚 </a:t>
            </a:r>
            <a:r>
              <a:rPr lang="en-US" altLang="zh-CN" sz="1600" dirty="0"/>
              <a:t>516051910054  351035475@qq.com</a:t>
            </a:r>
          </a:p>
          <a:p>
            <a:r>
              <a:rPr lang="zh-CN" altLang="en-US" sz="1600" dirty="0"/>
              <a:t>苗秋实 </a:t>
            </a:r>
            <a:r>
              <a:rPr lang="en-US" altLang="zh-CN" sz="1600" dirty="0"/>
              <a:t>516051910020 </a:t>
            </a:r>
            <a:r>
              <a:rPr lang="en-US" altLang="zh-CN" sz="1600" dirty="0">
                <a:hlinkClick r:id="rId2"/>
              </a:rPr>
              <a:t>mqs0558@sjtu.edu.cn</a:t>
            </a:r>
            <a:endParaRPr lang="en-US" altLang="zh-CN" sz="1600" dirty="0"/>
          </a:p>
          <a:p>
            <a:r>
              <a:rPr lang="zh-CN" altLang="en-US" sz="1600" dirty="0"/>
              <a:t>陈沛欣 </a:t>
            </a:r>
            <a:r>
              <a:rPr lang="en-US" altLang="zh-CN" sz="1600" dirty="0"/>
              <a:t>516051910009 381935121@qq.com</a:t>
            </a:r>
          </a:p>
          <a:p>
            <a:r>
              <a:rPr lang="zh-CN" altLang="en-US" sz="1600" dirty="0"/>
              <a:t>张津铭 </a:t>
            </a:r>
            <a:r>
              <a:rPr lang="en-US" altLang="zh-CN" sz="1600" dirty="0"/>
              <a:t>516021910177 tiaozhanzhe@sjtu.edu.cn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472382" y="6163430"/>
            <a:ext cx="4159250" cy="499004"/>
          </a:xfrm>
        </p:spPr>
        <p:txBody>
          <a:bodyPr/>
          <a:lstStyle/>
          <a:p>
            <a:r>
              <a:rPr lang="en-US" altLang="zh-CN" dirty="0"/>
              <a:t>2018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  <a:r>
              <a:rPr lang="en-US" altLang="zh-CN" dirty="0"/>
              <a:t>7</a:t>
            </a:r>
            <a:r>
              <a:rPr lang="zh-CN" altLang="en-US" dirty="0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2049770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zh-CN" dirty="0"/>
              <a:t> The distribution of the comment topic</a:t>
            </a:r>
          </a:p>
          <a:p>
            <a:pPr marL="0" indent="0">
              <a:spcAft>
                <a:spcPts val="600"/>
              </a:spcAft>
              <a:buNone/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Anaylysis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543E210-B3BC-4CE9-A1C0-3DA58FFB3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705" y="2051184"/>
            <a:ext cx="4584589" cy="275563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2DB58C3-2CAE-4CF2-AB9B-7E592504C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39336"/>
            <a:ext cx="9144000" cy="280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9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zh-CN" dirty="0"/>
              <a:t> The distribution of the comment topic</a:t>
            </a:r>
          </a:p>
          <a:p>
            <a:pPr marL="0" indent="0">
              <a:spcAft>
                <a:spcPts val="600"/>
              </a:spcAft>
              <a:buNone/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Anaylysis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F6EBE73-E02B-4DE4-9F12-F058068C4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705" y="2051184"/>
            <a:ext cx="4584589" cy="275563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AC64F17-3545-4B8E-B403-E8C02F032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81700"/>
            <a:ext cx="9144000" cy="276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1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zh-CN" dirty="0"/>
              <a:t> The relation  of the comment  and rank</a:t>
            </a:r>
          </a:p>
          <a:p>
            <a:pPr marL="0" indent="0">
              <a:spcAft>
                <a:spcPts val="600"/>
              </a:spcAft>
              <a:buNone/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Anaylysis</a:t>
            </a:r>
            <a:endParaRPr lang="zh-CN" altLang="en-US" dirty="0"/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56259A92-DC08-4B21-B5E4-EDCEE4F18D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554511"/>
              </p:ext>
            </p:extLst>
          </p:nvPr>
        </p:nvGraphicFramePr>
        <p:xfrm>
          <a:off x="4680105" y="2081212"/>
          <a:ext cx="4416425" cy="2695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0DB55F30-04B7-4E1D-8C5E-5C04C049F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89901"/>
            <a:ext cx="4407790" cy="271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61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zh-CN" dirty="0"/>
              <a:t> The distribution of  rank</a:t>
            </a:r>
            <a:r>
              <a:rPr lang="zh-CN" altLang="en-US" dirty="0"/>
              <a:t>（高德）</a:t>
            </a:r>
            <a:endParaRPr lang="en-US" altLang="zh-CN" dirty="0"/>
          </a:p>
          <a:p>
            <a:pPr marL="0" indent="0">
              <a:spcAft>
                <a:spcPts val="600"/>
              </a:spcAft>
              <a:buNone/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Anaylysis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B508F0C-5F02-41BE-9EDD-7353A4021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4425"/>
            <a:ext cx="9144000" cy="378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158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zh-CN" dirty="0"/>
              <a:t> The distribution of  rank</a:t>
            </a:r>
            <a:r>
              <a:rPr lang="zh-CN" altLang="en-US" dirty="0"/>
              <a:t>（百度）</a:t>
            </a:r>
            <a:endParaRPr lang="en-US" altLang="zh-CN" dirty="0"/>
          </a:p>
          <a:p>
            <a:pPr marL="0" indent="0">
              <a:spcAft>
                <a:spcPts val="600"/>
              </a:spcAft>
              <a:buNone/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Anaylysis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356190-1FCA-4F56-87E8-136ACDB95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6361"/>
            <a:ext cx="9144000" cy="388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77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zh-CN" dirty="0"/>
              <a:t> The distribution of  rank</a:t>
            </a:r>
            <a:r>
              <a:rPr lang="zh-CN" altLang="en-US" dirty="0"/>
              <a:t>（携程）</a:t>
            </a:r>
            <a:endParaRPr lang="en-US" altLang="zh-CN" dirty="0"/>
          </a:p>
          <a:p>
            <a:pPr marL="0" indent="0">
              <a:spcAft>
                <a:spcPts val="600"/>
              </a:spcAft>
              <a:buNone/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Anaylysis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BF2C08-FCDE-472C-9839-A69CBC0A6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14767"/>
            <a:ext cx="9144000" cy="386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54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zh-CN" dirty="0"/>
              <a:t> The distribution of  rank</a:t>
            </a:r>
            <a:r>
              <a:rPr lang="zh-CN" altLang="en-US" dirty="0"/>
              <a:t>（去哪儿）</a:t>
            </a:r>
            <a:endParaRPr lang="en-US" altLang="zh-CN" dirty="0"/>
          </a:p>
          <a:p>
            <a:pPr marL="0" indent="0">
              <a:spcAft>
                <a:spcPts val="600"/>
              </a:spcAft>
              <a:buNone/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Anaylysis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A50559-EC12-459F-8FF8-9EF4A96B7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15203"/>
            <a:ext cx="9144000" cy="285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98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Background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Idea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753683" y="3064313"/>
            <a:ext cx="45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collection of the data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8388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analysis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conclusion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64686960"/>
      </p:ext>
    </p:extLst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  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2A6B64C1-70B0-4593-A919-5DD9204E6F6F}"/>
              </a:ext>
            </a:extLst>
          </p:cNvPr>
          <p:cNvSpPr txBox="1">
            <a:spLocks/>
          </p:cNvSpPr>
          <p:nvPr/>
        </p:nvSpPr>
        <p:spPr>
          <a:xfrm>
            <a:off x="494024" y="1685678"/>
            <a:ext cx="8372163" cy="492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Calibri" panose="020F0502020204030204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Make the main function well</a:t>
            </a:r>
          </a:p>
          <a:p>
            <a:pPr marL="0" indent="0">
              <a:buNone/>
            </a:pPr>
            <a:r>
              <a:rPr lang="en-US" altLang="zh-CN" dirty="0"/>
              <a:t>Navigation and ticket service </a:t>
            </a:r>
          </a:p>
          <a:p>
            <a:r>
              <a:rPr lang="en-US" altLang="zh-CN" dirty="0"/>
              <a:t>Make the app work fluently.</a:t>
            </a:r>
          </a:p>
          <a:p>
            <a:r>
              <a:rPr lang="en-US" altLang="zh-CN" dirty="0"/>
              <a:t>Then make the information right</a:t>
            </a:r>
            <a:r>
              <a:rPr lang="zh-CN" altLang="en-US" dirty="0"/>
              <a:t> </a:t>
            </a:r>
            <a:r>
              <a:rPr lang="en-US" altLang="zh-CN" dirty="0"/>
              <a:t>and enough , both for navigation, and ticket.</a:t>
            </a:r>
          </a:p>
          <a:p>
            <a:r>
              <a:rPr lang="en-US" altLang="zh-CN" dirty="0"/>
              <a:t>Audio navigation is an important </a:t>
            </a:r>
            <a:r>
              <a:rPr lang="zh-CN" altLang="en-US" dirty="0"/>
              <a:t> </a:t>
            </a:r>
            <a:r>
              <a:rPr lang="en-US" altLang="zh-CN" dirty="0"/>
              <a:t>issue</a:t>
            </a:r>
          </a:p>
          <a:p>
            <a:r>
              <a:rPr lang="en-US" altLang="zh-CN" dirty="0"/>
              <a:t>Then, improve other function.</a:t>
            </a:r>
          </a:p>
        </p:txBody>
      </p:sp>
    </p:spTree>
    <p:extLst>
      <p:ext uri="{BB962C8B-B14F-4D97-AF65-F5344CB8AC3E}">
        <p14:creationId xmlns:p14="http://schemas.microsoft.com/office/powerpoint/2010/main" val="16574770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ea"/>
                <a:ea typeface="+mn-ea"/>
              </a:rPr>
              <a:t>THANKS</a:t>
            </a:r>
            <a:r>
              <a:rPr lang="zh-CN" altLang="en-US" dirty="0">
                <a:latin typeface="+mn-ea"/>
                <a:ea typeface="+mn-ea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1362973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Background</a:t>
            </a:r>
            <a:endParaRPr lang="zh-CN" altLang="en-US" sz="240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Idea</a:t>
            </a:r>
            <a:endParaRPr lang="zh-CN" altLang="en-US" sz="2400" dirty="0"/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753683" y="3064313"/>
            <a:ext cx="45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collection of the data</a:t>
            </a:r>
            <a:endParaRPr lang="zh-CN" altLang="en-US" sz="2400" dirty="0"/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8388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analysis</a:t>
            </a:r>
            <a:endParaRPr lang="zh-CN" altLang="en-US" sz="2400" dirty="0"/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conclusion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55251148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Background</a:t>
            </a:r>
            <a:endParaRPr lang="zh-CN" altLang="en-US" sz="240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Idea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753683" y="3064313"/>
            <a:ext cx="45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collection of the data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8388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analysis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 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378656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5761117" cy="492149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Current status of travel route planning software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People’ attitude towards such apps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0BDF058-56AD-4676-96B0-1D8EA31B9E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37428" y="2326323"/>
            <a:ext cx="4224990" cy="11771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3D53F2D-FBF3-4704-8FAC-B102B060660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7428" y="3966234"/>
            <a:ext cx="4050329" cy="25373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5A96B98-9D79-455D-92CC-6B650CCC55D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 rot="5400000">
            <a:off x="4966134" y="2819701"/>
            <a:ext cx="4817864" cy="254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4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Comparison of the apps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1994FA-B60F-4E91-87B3-78DBD2325B1B}"/>
              </a:ext>
            </a:extLst>
          </p:cNvPr>
          <p:cNvPicPr/>
          <p:nvPr/>
        </p:nvPicPr>
        <p:blipFill rotWithShape="1">
          <a:blip r:embed="rId3"/>
          <a:srcRect b="7213"/>
          <a:stretch/>
        </p:blipFill>
        <p:spPr bwMode="auto">
          <a:xfrm>
            <a:off x="1938337" y="1548460"/>
            <a:ext cx="5267325" cy="28365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内容占位符 8">
            <a:extLst>
              <a:ext uri="{FF2B5EF4-FFF2-40B4-BE49-F238E27FC236}">
                <a16:creationId xmlns:a16="http://schemas.microsoft.com/office/drawing/2014/main" id="{2E007C0B-CF06-4843-9BB8-917DAB3AFE1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 err="1"/>
              <a:t>Ctrip</a:t>
            </a:r>
            <a:endParaRPr lang="en-US" altLang="zh-CN" dirty="0"/>
          </a:p>
          <a:p>
            <a:r>
              <a:rPr lang="en-US" altLang="zh-CN" dirty="0" err="1"/>
              <a:t>Qunar</a:t>
            </a:r>
            <a:endParaRPr lang="en-US" altLang="zh-CN" dirty="0"/>
          </a:p>
          <a:p>
            <a:r>
              <a:rPr lang="en-US" altLang="zh-CN" dirty="0"/>
              <a:t>LY.com</a:t>
            </a:r>
          </a:p>
          <a:p>
            <a:r>
              <a:rPr lang="en-US" altLang="zh-CN" dirty="0"/>
              <a:t>tuniu.com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2D18E41-4699-45B5-A611-917902EF6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94530"/>
            <a:ext cx="1733550" cy="17335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5F19767-04DC-45F2-B2CD-FBFFB364B0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3550" y="4229589"/>
            <a:ext cx="3335802" cy="189849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E6890DA-1ECE-486C-8EE1-E20389BE1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8381" y="4294518"/>
            <a:ext cx="2137281" cy="183356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7D41A6F-1F35-4883-A132-29DEF56E74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5337" y="4375480"/>
            <a:ext cx="178117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661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Background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Idea</a:t>
            </a:r>
            <a:endParaRPr lang="zh-CN" altLang="en-US" sz="2400" dirty="0"/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753683" y="3064313"/>
            <a:ext cx="45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collection of the data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8388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analysis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 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053243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What is the users’ attitude towards such apps?</a:t>
            </a:r>
          </a:p>
          <a:p>
            <a:pPr marL="0" indent="0">
              <a:buNone/>
            </a:pP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want to collect the users’ comments about the apps(</a:t>
            </a:r>
            <a:r>
              <a:rPr lang="en-US" altLang="zh-CN" dirty="0" err="1"/>
              <a:t>navigation&amp;trip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r>
              <a:rPr lang="en-US" altLang="zh-CN" dirty="0"/>
              <a:t>What does the result tell us?</a:t>
            </a:r>
          </a:p>
          <a:p>
            <a:pPr marL="0" indent="0">
              <a:buNone/>
            </a:pPr>
            <a:r>
              <a:rPr lang="en-US" altLang="zh-CN" dirty="0"/>
              <a:t>Do the analysis of the data.</a:t>
            </a:r>
          </a:p>
          <a:p>
            <a:pPr marL="0" indent="0">
              <a:buNone/>
            </a:pPr>
            <a:r>
              <a:rPr lang="en-US" altLang="zh-CN" dirty="0"/>
              <a:t>Try to find demand for the app combining navigation and trip plan.</a:t>
            </a:r>
          </a:p>
          <a:p>
            <a:endParaRPr lang="en-US" altLang="zh-CN" dirty="0"/>
          </a:p>
          <a:p>
            <a:r>
              <a:rPr lang="en-US" altLang="zh-CN" dirty="0"/>
              <a:t>What guidance might be made to these apps?</a:t>
            </a:r>
          </a:p>
          <a:p>
            <a:pPr marL="0" indent="0">
              <a:buNone/>
            </a:pPr>
            <a:r>
              <a:rPr lang="en-US" altLang="zh-CN" dirty="0"/>
              <a:t>Give our advice towards such apps.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Idea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3666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1303550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71121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127473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Background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841535" y="2223523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631188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2194707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Idea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3143496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3551161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753683" y="3064313"/>
            <a:ext cx="45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collection of the data</a:t>
            </a:r>
            <a:endParaRPr lang="zh-CN" altLang="en-US" sz="2400" dirty="0"/>
          </a:p>
        </p:txBody>
      </p:sp>
      <p:grpSp>
        <p:nvGrpSpPr>
          <p:cNvPr id="22" name="组合 21"/>
          <p:cNvGrpSpPr/>
          <p:nvPr/>
        </p:nvGrpSpPr>
        <p:grpSpPr>
          <a:xfrm>
            <a:off x="1841535" y="4063469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4471134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838873" y="4034653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analysis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983444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5391109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95462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conclusion 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050171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2016-VI主题-蓝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-蓝" id="{1B918C6D-2D61-4306-88BA-3CA31BAAF13F}" vid="{A734D909-B61D-48C4-8B37-4CE49734400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2016-VI主题-蓝</Template>
  <TotalTime>1357</TotalTime>
  <Words>897</Words>
  <Application>Microsoft Office PowerPoint</Application>
  <PresentationFormat>全屏显示(4:3)</PresentationFormat>
  <Paragraphs>204</Paragraphs>
  <Slides>29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5" baseType="lpstr">
      <vt:lpstr>等线</vt:lpstr>
      <vt:lpstr>等线 Light</vt:lpstr>
      <vt:lpstr>微软雅黑</vt:lpstr>
      <vt:lpstr>Arial</vt:lpstr>
      <vt:lpstr>Calibri</vt:lpstr>
      <vt:lpstr>2016-VI主题-蓝</vt:lpstr>
      <vt:lpstr>软件工程大作业展示</vt:lpstr>
      <vt:lpstr>Discussion about the combination of the Navigation and Travel Apps</vt:lpstr>
      <vt:lpstr>目录 Contents</vt:lpstr>
      <vt:lpstr>目录 Contents</vt:lpstr>
      <vt:lpstr>Background</vt:lpstr>
      <vt:lpstr>Comparison of the apps</vt:lpstr>
      <vt:lpstr>目录 Contents</vt:lpstr>
      <vt:lpstr>Idea</vt:lpstr>
      <vt:lpstr>目录 Contents</vt:lpstr>
      <vt:lpstr>The collection of the data</vt:lpstr>
      <vt:lpstr>The collection of the data</vt:lpstr>
      <vt:lpstr>The collection of the data</vt:lpstr>
      <vt:lpstr>The collection of the data</vt:lpstr>
      <vt:lpstr>The collection of the data</vt:lpstr>
      <vt:lpstr>The collection of the data</vt:lpstr>
      <vt:lpstr>目录 Contents</vt:lpstr>
      <vt:lpstr>Anaylysis</vt:lpstr>
      <vt:lpstr>Anaylysis</vt:lpstr>
      <vt:lpstr>Anaylysis</vt:lpstr>
      <vt:lpstr>Anaylysis</vt:lpstr>
      <vt:lpstr>Anaylysis</vt:lpstr>
      <vt:lpstr>Anaylysis</vt:lpstr>
      <vt:lpstr>Anaylysis</vt:lpstr>
      <vt:lpstr>Anaylysis</vt:lpstr>
      <vt:lpstr>Anaylysis</vt:lpstr>
      <vt:lpstr>Anaylysis</vt:lpstr>
      <vt:lpstr>目录 Contents</vt:lpstr>
      <vt:lpstr>Conclusion</vt:lpstr>
      <vt:lpstr>THANKS！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沈小丹</dc:creator>
  <cp:lastModifiedBy>秋实 苗</cp:lastModifiedBy>
  <cp:revision>85</cp:revision>
  <dcterms:created xsi:type="dcterms:W3CDTF">2016-04-20T02:59:17Z</dcterms:created>
  <dcterms:modified xsi:type="dcterms:W3CDTF">2018-12-07T06:35:08Z</dcterms:modified>
</cp:coreProperties>
</file>